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1" r:id="rId5"/>
    <p:sldId id="263" r:id="rId6"/>
    <p:sldId id="264" r:id="rId7"/>
    <p:sldId id="265" r:id="rId8"/>
    <p:sldId id="268" r:id="rId9"/>
    <p:sldId id="260" r:id="rId10"/>
    <p:sldId id="269" r:id="rId11"/>
    <p:sldId id="273" r:id="rId12"/>
    <p:sldId id="270" r:id="rId13"/>
    <p:sldId id="272" r:id="rId14"/>
    <p:sldId id="266" r:id="rId15"/>
    <p:sldId id="275" r:id="rId16"/>
    <p:sldId id="276" r:id="rId17"/>
    <p:sldId id="277" r:id="rId18"/>
    <p:sldId id="278" r:id="rId19"/>
    <p:sldId id="280" r:id="rId20"/>
    <p:sldId id="279" r:id="rId21"/>
    <p:sldId id="282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8C1-82C3-43D8-8B44-5F5160C201E3}" type="datetimeFigureOut">
              <a:rPr lang="en-US" smtClean="0"/>
              <a:pPr/>
              <a:t>15/05/2019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67BE-244E-41A7-AF40-8DA39289E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8C1-82C3-43D8-8B44-5F5160C201E3}" type="datetimeFigureOut">
              <a:rPr lang="en-US" smtClean="0"/>
              <a:pPr/>
              <a:t>15/05/2019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67BE-244E-41A7-AF40-8DA39289E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8C1-82C3-43D8-8B44-5F5160C201E3}" type="datetimeFigureOut">
              <a:rPr lang="en-US" smtClean="0"/>
              <a:pPr/>
              <a:t>15/05/2019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67BE-244E-41A7-AF40-8DA39289E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8C1-82C3-43D8-8B44-5F5160C201E3}" type="datetimeFigureOut">
              <a:rPr lang="en-US" smtClean="0"/>
              <a:pPr/>
              <a:t>15/05/2019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67BE-244E-41A7-AF40-8DA39289E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8C1-82C3-43D8-8B44-5F5160C201E3}" type="datetimeFigureOut">
              <a:rPr lang="en-US" smtClean="0"/>
              <a:pPr/>
              <a:t>15/05/2019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67BE-244E-41A7-AF40-8DA39289E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8C1-82C3-43D8-8B44-5F5160C201E3}" type="datetimeFigureOut">
              <a:rPr lang="en-US" smtClean="0"/>
              <a:pPr/>
              <a:t>15/05/2019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67BE-244E-41A7-AF40-8DA39289E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8C1-82C3-43D8-8B44-5F5160C201E3}" type="datetimeFigureOut">
              <a:rPr lang="en-US" smtClean="0"/>
              <a:pPr/>
              <a:t>15/05/2019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67BE-244E-41A7-AF40-8DA39289E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8C1-82C3-43D8-8B44-5F5160C201E3}" type="datetimeFigureOut">
              <a:rPr lang="en-US" smtClean="0"/>
              <a:pPr/>
              <a:t>15/05/2019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67BE-244E-41A7-AF40-8DA39289E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8C1-82C3-43D8-8B44-5F5160C201E3}" type="datetimeFigureOut">
              <a:rPr lang="en-US" smtClean="0"/>
              <a:pPr/>
              <a:t>15/05/2019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67BE-244E-41A7-AF40-8DA39289E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8C1-82C3-43D8-8B44-5F5160C201E3}" type="datetimeFigureOut">
              <a:rPr lang="en-US" smtClean="0"/>
              <a:pPr/>
              <a:t>15/05/2019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67BE-244E-41A7-AF40-8DA39289E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8C1-82C3-43D8-8B44-5F5160C201E3}" type="datetimeFigureOut">
              <a:rPr lang="en-US" smtClean="0"/>
              <a:pPr/>
              <a:t>15/05/2019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67BE-244E-41A7-AF40-8DA39289E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6D8C1-82C3-43D8-8B44-5F5160C201E3}" type="datetimeFigureOut">
              <a:rPr lang="en-US" smtClean="0"/>
              <a:pPr/>
              <a:t>15/05/2019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967BE-244E-41A7-AF40-8DA39289E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.Anh%20THCS\Gia&#769;o%20a&#769;n%20THCS\Ta&#768;i%20li&#234;&#803;u%20Anh%208\ANH%208%20M&#7898;I\Thi%20GVG%20Quan%202018-2019\29%20Track%2029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.Anh%20THCS\Gia&#769;o%20a&#769;n%20THCS\Ta&#768;i%20li&#234;&#803;u%20Anh%208\ANH%208%20M&#7898;I\Thi%20GVG%20Quan%202018-2019\30%20Track%2030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Documents and Settings\TEMP\Desktop\New Folder\materials\Do+you+know+the+ways+of+communication+in+ancient+ti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Documents and Settings\TEMP\Desktop\New Folder\materials\history-of-communication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799"/>
            <a:ext cx="8229600" cy="6178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TEMP\Desktop\New Folder\materials\What+about+some+of+the+ways+of+communication+in+modern+tim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Documents and Settings\TEMP\Desktop\New Folder\materials\9126530-new-media-and-social-network-ico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4343400" cy="4343400"/>
          </a:xfrm>
          <a:prstGeom prst="rect">
            <a:avLst/>
          </a:prstGeom>
          <a:noFill/>
        </p:spPr>
      </p:pic>
      <p:pic>
        <p:nvPicPr>
          <p:cNvPr id="13315" name="Picture 3" descr="C:\Documents and Settings\TEMP\Desktop\New Folder\materials\Communication-Tools-Used-in-Modern-Day-Busin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191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914400"/>
          <a:ext cx="8763000" cy="533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5410200"/>
              </a:tblGrid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1. Chat room </a:t>
                      </a:r>
                      <a:endParaRPr lang="vi-VN" sz="20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. An online discussion group in which you can leave messages or post questions.  </a:t>
                      </a:r>
                      <a:endParaRPr lang="vi-VN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2. Multimedia </a:t>
                      </a:r>
                      <a:endParaRPr lang="vi-VN" sz="2000" b="1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b. A phone that uses  a telephone line for transmission.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27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3. Landline phone </a:t>
                      </a:r>
                      <a:endParaRPr lang="vi-VN" sz="2000" b="1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c. A device with a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touchscreen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with functions similar to a computer, a digital camera and a GPS device in addition to a phone.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41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4. Smart phone </a:t>
                      </a:r>
                      <a:endParaRPr lang="vi-VN" sz="2000" b="1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d. People join this Internet area to communicate online .The conversations are sent immediately and are visible to every one there.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41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5. Message board </a:t>
                      </a:r>
                      <a:endParaRPr lang="vi-VN" sz="2000" b="1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e. Multiple forms of communication on a computer including sounds ,videos ,video-conferencing , graphics and texts.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Đường kết nối Mũi tên Thẳng 2"/>
          <p:cNvCxnSpPr/>
          <p:nvPr/>
        </p:nvCxnSpPr>
        <p:spPr>
          <a:xfrm>
            <a:off x="1752600" y="1447800"/>
            <a:ext cx="1752600" cy="3124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kết nối Mũi tên Thẳng 10"/>
          <p:cNvCxnSpPr/>
          <p:nvPr/>
        </p:nvCxnSpPr>
        <p:spPr>
          <a:xfrm>
            <a:off x="1828800" y="2362200"/>
            <a:ext cx="1676400" cy="33528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kết nối Mũi tên Thẳng 12"/>
          <p:cNvCxnSpPr/>
          <p:nvPr/>
        </p:nvCxnSpPr>
        <p:spPr>
          <a:xfrm flipV="1">
            <a:off x="2209800" y="2286000"/>
            <a:ext cx="1295400" cy="1066800"/>
          </a:xfrm>
          <a:prstGeom prst="straightConnector1">
            <a:avLst/>
          </a:prstGeom>
          <a:ln w="57150">
            <a:solidFill>
              <a:srgbClr val="D6009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Đường kết nối Mũi tên Thẳng 16"/>
          <p:cNvCxnSpPr/>
          <p:nvPr/>
        </p:nvCxnSpPr>
        <p:spPr>
          <a:xfrm flipV="1">
            <a:off x="1905000" y="3352800"/>
            <a:ext cx="16002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kết nối Mũi tên Thẳng 14"/>
          <p:cNvCxnSpPr/>
          <p:nvPr/>
        </p:nvCxnSpPr>
        <p:spPr>
          <a:xfrm flipV="1">
            <a:off x="2209800" y="1371600"/>
            <a:ext cx="1295400" cy="42672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152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Communication technology. Match the words with the definitions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êu đề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Complete the diagram with the communication examples you have learnt so far. Some can be put in more than one category. Can you add more ideas?</a:t>
            </a:r>
            <a:endParaRPr lang="vi-VN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3" name="Chỗ dành sẵn cho Nội dung 2"/>
          <p:cNvSpPr>
            <a:spLocks noGrp="1"/>
          </p:cNvSpPr>
          <p:nvPr>
            <p:ph idx="1"/>
          </p:nvPr>
        </p:nvSpPr>
        <p:spPr>
          <a:xfrm>
            <a:off x="152400" y="3352800"/>
            <a:ext cx="2514600" cy="1295400"/>
          </a:xfrm>
          <a:solidFill>
            <a:srgbClr val="FFFF00"/>
          </a:solidFill>
          <a:ln w="57150">
            <a:solidFill>
              <a:srgbClr val="0000FF"/>
            </a:solidFill>
          </a:ln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Forms of communication </a:t>
            </a:r>
            <a:endParaRPr lang="vi-VN" sz="2800" b="1" dirty="0" smtClean="0">
              <a:solidFill>
                <a:srgbClr val="FF0000"/>
              </a:solidFill>
            </a:endParaRPr>
          </a:p>
        </p:txBody>
      </p:sp>
      <p:sp>
        <p:nvSpPr>
          <p:cNvPr id="10245" name="Chỗ dành sẵn cho Nội dung 2"/>
          <p:cNvSpPr txBox="1">
            <a:spLocks/>
          </p:cNvSpPr>
          <p:nvPr/>
        </p:nvSpPr>
        <p:spPr bwMode="auto">
          <a:xfrm>
            <a:off x="3733800" y="1447800"/>
            <a:ext cx="2166937" cy="1295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1400" b="1" dirty="0" smtClean="0">
              <a:latin typeface="Candara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b="1" dirty="0" smtClean="0">
                <a:latin typeface="Candara" pitchFamily="34" charset="0"/>
              </a:rPr>
              <a:t>Verbal</a:t>
            </a:r>
            <a:r>
              <a:rPr lang="en-US" sz="2800" b="1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10246" name="Chỗ dành sẵn cho Nội dung 2"/>
          <p:cNvSpPr txBox="1">
            <a:spLocks/>
          </p:cNvSpPr>
          <p:nvPr/>
        </p:nvSpPr>
        <p:spPr bwMode="auto">
          <a:xfrm>
            <a:off x="3733801" y="3276600"/>
            <a:ext cx="2209800" cy="1447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b="1" dirty="0" smtClean="0">
              <a:latin typeface="Candara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b="1" dirty="0" smtClean="0">
                <a:latin typeface="Candara" pitchFamily="34" charset="0"/>
              </a:rPr>
              <a:t>Non-verbal</a:t>
            </a:r>
            <a:r>
              <a:rPr lang="en-US" sz="3200" b="1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10247" name="Chỗ dành sẵn cho Nội dung 2"/>
          <p:cNvSpPr txBox="1">
            <a:spLocks/>
          </p:cNvSpPr>
          <p:nvPr/>
        </p:nvSpPr>
        <p:spPr bwMode="auto">
          <a:xfrm>
            <a:off x="3810000" y="5105400"/>
            <a:ext cx="2133600" cy="137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12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b="1" dirty="0" smtClean="0">
                <a:latin typeface="Calibri" pitchFamily="34" charset="0"/>
              </a:rPr>
              <a:t>Multimedia</a:t>
            </a:r>
            <a:endParaRPr lang="en-US" sz="2800" b="1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vi-VN" sz="2400" b="1" dirty="0">
              <a:solidFill>
                <a:srgbClr val="FF0000"/>
              </a:solidFill>
            </a:endParaRPr>
          </a:p>
        </p:txBody>
      </p:sp>
      <p:cxnSp>
        <p:nvCxnSpPr>
          <p:cNvPr id="12" name="Đường kết nối Thẳng 11"/>
          <p:cNvCxnSpPr/>
          <p:nvPr/>
        </p:nvCxnSpPr>
        <p:spPr>
          <a:xfrm>
            <a:off x="3124200" y="2057400"/>
            <a:ext cx="0" cy="37338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Thẳng 13"/>
          <p:cNvCxnSpPr/>
          <p:nvPr/>
        </p:nvCxnSpPr>
        <p:spPr>
          <a:xfrm>
            <a:off x="3124200" y="2057400"/>
            <a:ext cx="609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kết nối Thẳng 15"/>
          <p:cNvCxnSpPr>
            <a:stCxn id="10243" idx="3"/>
            <a:endCxn id="10246" idx="1"/>
          </p:cNvCxnSpPr>
          <p:nvPr/>
        </p:nvCxnSpPr>
        <p:spPr>
          <a:xfrm>
            <a:off x="2667000" y="4000500"/>
            <a:ext cx="106680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Thẳng 17"/>
          <p:cNvCxnSpPr>
            <a:endCxn id="10247" idx="1"/>
          </p:cNvCxnSpPr>
          <p:nvPr/>
        </p:nvCxnSpPr>
        <p:spPr>
          <a:xfrm>
            <a:off x="3124200" y="5791200"/>
            <a:ext cx="685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096000" y="12954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meeting F2F</a:t>
            </a:r>
            <a:endParaRPr lang="en-US" altLang="en-US" sz="2400" dirty="0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096000" y="1828800"/>
            <a:ext cx="259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conference </a:t>
            </a:r>
            <a:endParaRPr lang="en-US" altLang="en-US" sz="2400" dirty="0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096000" y="23622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discussion group ... </a:t>
            </a:r>
            <a:endParaRPr lang="en-US" altLang="en-US" sz="2400" dirty="0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932488" y="3048000"/>
            <a:ext cx="3211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body language </a:t>
            </a:r>
            <a:endParaRPr lang="en-US" altLang="en-US" sz="2000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019800" y="3429000"/>
            <a:ext cx="2339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- using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codes </a:t>
            </a:r>
            <a:endParaRPr lang="en-US" altLang="en-US" sz="2400" dirty="0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6019800" y="3810000"/>
            <a:ext cx="236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- using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signs</a:t>
            </a:r>
            <a:endParaRPr lang="en-US" altLang="en-US" sz="2400" dirty="0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5867400" y="41910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sending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flowers </a:t>
            </a:r>
            <a:endParaRPr lang="en-US" altLang="en-US" sz="2400" dirty="0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019800" y="4572000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- painting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picture… </a:t>
            </a:r>
            <a:endParaRPr lang="en-US" altLang="en-US" sz="2400" dirty="0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019800" y="5181600"/>
            <a:ext cx="1725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- email </a:t>
            </a:r>
            <a:endParaRPr lang="en-US" altLang="en-US" sz="2400" dirty="0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6019800" y="55626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- snail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mail </a:t>
            </a:r>
            <a:endParaRPr lang="en-US" altLang="en-US" sz="2400" dirty="0"/>
          </a:p>
        </p:txBody>
      </p:sp>
      <p:pic>
        <p:nvPicPr>
          <p:cNvPr id="10262" name="Picture 8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3019" y="5314156"/>
            <a:ext cx="15049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019800" y="594360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- texting…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Chỗ dành sẵn cho Nội dung 2"/>
          <p:cNvSpPr txBox="1">
            <a:spLocks/>
          </p:cNvSpPr>
          <p:nvPr/>
        </p:nvSpPr>
        <p:spPr bwMode="auto">
          <a:xfrm>
            <a:off x="3962400" y="1295400"/>
            <a:ext cx="990600" cy="4572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 b="1" dirty="0">
                <a:solidFill>
                  <a:srgbClr val="0000FF"/>
                </a:solidFill>
                <a:latin typeface="Candara" pitchFamily="34" charset="0"/>
              </a:rPr>
              <a:t>VS</a:t>
            </a:r>
            <a:r>
              <a:rPr lang="en-US" sz="3200" b="1" dirty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11276" name="Chỗ dành sẵn cho Nội dung 2"/>
          <p:cNvSpPr txBox="1">
            <a:spLocks/>
          </p:cNvSpPr>
          <p:nvPr/>
        </p:nvSpPr>
        <p:spPr bwMode="auto">
          <a:xfrm>
            <a:off x="3962400" y="2362200"/>
            <a:ext cx="990600" cy="4572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 b="1" dirty="0">
                <a:solidFill>
                  <a:srgbClr val="0000FF"/>
                </a:solidFill>
                <a:latin typeface="Candara" pitchFamily="34" charset="0"/>
              </a:rPr>
              <a:t>VS</a:t>
            </a:r>
            <a:r>
              <a:rPr lang="en-US" sz="3200" b="1" dirty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11277" name="Chỗ dành sẵn cho Nội dung 2"/>
          <p:cNvSpPr txBox="1">
            <a:spLocks/>
          </p:cNvSpPr>
          <p:nvPr/>
        </p:nvSpPr>
        <p:spPr bwMode="auto">
          <a:xfrm>
            <a:off x="3962400" y="3657600"/>
            <a:ext cx="990600" cy="4572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 b="1" dirty="0">
                <a:solidFill>
                  <a:srgbClr val="0000FF"/>
                </a:solidFill>
                <a:latin typeface="Candara" pitchFamily="34" charset="0"/>
              </a:rPr>
              <a:t>VS</a:t>
            </a:r>
            <a:r>
              <a:rPr lang="en-US" sz="3200" b="1" dirty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11278" name="Chỗ dành sẵn cho Nội dung 2"/>
          <p:cNvSpPr txBox="1">
            <a:spLocks/>
          </p:cNvSpPr>
          <p:nvPr/>
        </p:nvSpPr>
        <p:spPr bwMode="auto">
          <a:xfrm>
            <a:off x="3962400" y="4953000"/>
            <a:ext cx="990600" cy="4572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 b="1" dirty="0">
                <a:solidFill>
                  <a:srgbClr val="0000FF"/>
                </a:solidFill>
                <a:latin typeface="Candara" pitchFamily="34" charset="0"/>
              </a:rPr>
              <a:t>VS</a:t>
            </a:r>
            <a:r>
              <a:rPr lang="en-US" sz="3200" b="1" dirty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" y="152400"/>
            <a:ext cx="8839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Debate. Choose one or more pairs of ways of communicating.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Which one is better? Why?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62000" y="1143000"/>
            <a:ext cx="2667000" cy="8382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Email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62600" y="1066800"/>
            <a:ext cx="2590800" cy="9144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Snail mail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2000" y="2209800"/>
            <a:ext cx="26670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Video conference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62600" y="2209800"/>
            <a:ext cx="25908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F2F meeting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000" y="3429000"/>
            <a:ext cx="266700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Mobile phone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562600" y="3429000"/>
            <a:ext cx="259080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Landline phone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2000" y="4724400"/>
            <a:ext cx="26670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Message board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638800" y="4724400"/>
            <a:ext cx="25146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F2F discussion group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hỗ dành sẵn cho Nội dung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10038"/>
          </a:xfrm>
          <a:solidFill>
            <a:schemeClr val="bg1"/>
          </a:solidFill>
        </p:spPr>
        <p:txBody>
          <a:bodyPr/>
          <a:lstStyle/>
          <a:p>
            <a:pPr marL="1371600" lvl="3" indent="0" eaLnBrk="1" hangingPunct="1">
              <a:buFont typeface="Arial" charset="0"/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71600" lvl="3" indent="0" eaLnBrk="1" hangingPunct="1">
              <a:buFont typeface="Arial" charset="0"/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sens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itive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71600" lvl="3" indent="0" eaLnBrk="1" hangingPunct="1">
              <a:buFont typeface="Arial" charset="0"/>
              <a:buNone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necess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ity</a:t>
            </a:r>
            <a:endParaRPr lang="en-US" sz="4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3" indent="0" eaLnBrk="1" hangingPunct="1">
              <a:buFont typeface="Arial" charset="0"/>
              <a:buNone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opportun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ity</a:t>
            </a:r>
            <a:endParaRPr lang="en-US" sz="4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667000" y="2590800"/>
            <a:ext cx="304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endParaRPr lang="en-US" altLang="en-US" sz="2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590800" y="3352800"/>
            <a:ext cx="414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endParaRPr lang="en-US" altLang="en-US" sz="2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124200" y="41148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endParaRPr lang="en-US" altLang="en-US" sz="2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733800" y="4876800"/>
            <a:ext cx="33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endParaRPr lang="en-US" altLang="en-US" sz="2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2295" name="Rectangle 1"/>
          <p:cNvSpPr>
            <a:spLocks noChangeArrowheads="1"/>
          </p:cNvSpPr>
          <p:nvPr/>
        </p:nvSpPr>
        <p:spPr bwMode="auto">
          <a:xfrm>
            <a:off x="2743200" y="2514600"/>
            <a:ext cx="2254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itive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4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505200" y="3200400"/>
            <a:ext cx="76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1400" y="3886200"/>
            <a:ext cx="76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38600" y="4724400"/>
            <a:ext cx="4984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95800" y="5486400"/>
            <a:ext cx="45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2895600" y="228600"/>
            <a:ext cx="3035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PRONUNCIATION</a:t>
            </a:r>
            <a:endParaRPr lang="en-US" sz="24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301" name="Text Box 16"/>
          <p:cNvSpPr txBox="1">
            <a:spLocks noChangeArrowheads="1"/>
          </p:cNvSpPr>
          <p:nvPr/>
        </p:nvSpPr>
        <p:spPr bwMode="auto">
          <a:xfrm>
            <a:off x="609600" y="685800"/>
            <a:ext cx="771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*Stress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words ending in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itive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381000" y="1219200"/>
            <a:ext cx="8382000" cy="830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 words ending –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ity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–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itive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place the stress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 the syllable before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the suffix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hỗ dành sẵn cho Nội dung 2"/>
          <p:cNvSpPr>
            <a:spLocks noGrp="1"/>
          </p:cNvSpPr>
          <p:nvPr>
            <p:ph idx="1"/>
          </p:nvPr>
        </p:nvSpPr>
        <p:spPr>
          <a:xfrm>
            <a:off x="762000" y="1828801"/>
            <a:ext cx="7408863" cy="2971800"/>
          </a:xfrm>
          <a:solidFill>
            <a:srgbClr val="FFFF00"/>
          </a:solidFill>
          <a:ln>
            <a:solidFill>
              <a:srgbClr val="0000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competitive 			5. ability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infinitive 			6. possibility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repetitive 			7. curiosity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positive			8. nationality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 </a:t>
            </a:r>
            <a:endParaRPr lang="vi-VN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Mark the stress for the following words then listen and repeat.</a:t>
            </a:r>
            <a:endParaRPr lang="vi-VN" sz="28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905000" y="1676400"/>
            <a:ext cx="304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endParaRPr lang="en-US" alt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447800" y="2209800"/>
            <a:ext cx="304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endParaRPr lang="en-US" alt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24000" y="2895600"/>
            <a:ext cx="304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endParaRPr lang="en-US" alt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066800" y="3581400"/>
            <a:ext cx="304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endParaRPr lang="en-US" alt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867400" y="1600200"/>
            <a:ext cx="304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endParaRPr lang="en-US" alt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629400" y="2209800"/>
            <a:ext cx="304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endParaRPr lang="en-US" alt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400800" y="2895600"/>
            <a:ext cx="304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endParaRPr lang="en-US" alt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553200" y="3505200"/>
            <a:ext cx="304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endParaRPr lang="en-US" alt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" name="29 Track 2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9144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687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Fill the gaps with the words in 5 and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saying the sentences .Then listen and check. </a:t>
            </a:r>
            <a:endParaRPr lang="vi-VN" sz="28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363" name="Chỗ dành sẵn cho Nội dung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6482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1.What’s his …….............?- He’s Japanese.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Try not to use this word too often otherwise your text will become …………...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Sport can be either ………...........or non-competitive.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4.There’s a good …………….that they will win.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Her dancing ………...is impressive!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 </a:t>
            </a:r>
            <a:endParaRPr lang="vi-VN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743200" y="1600200"/>
            <a:ext cx="2557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b="1" dirty="0">
                <a:solidFill>
                  <a:srgbClr val="0000FF"/>
                </a:solidFill>
                <a:latin typeface="Calibri" pitchFamily="34" charset="0"/>
              </a:rPr>
              <a:t>nationality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14800" y="2667000"/>
            <a:ext cx="22780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b="1" dirty="0">
                <a:solidFill>
                  <a:srgbClr val="0000FF"/>
                </a:solidFill>
                <a:latin typeface="Calibri" pitchFamily="34" charset="0"/>
              </a:rPr>
              <a:t>repetitive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114800" y="3276600"/>
            <a:ext cx="249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libri" pitchFamily="34" charset="0"/>
              </a:rPr>
              <a:t>competitive</a:t>
            </a:r>
            <a:endParaRPr lang="en-US" altLang="en-US" sz="2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429000" y="4343400"/>
            <a:ext cx="2247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Calibri" pitchFamily="34" charset="0"/>
              </a:rPr>
              <a:t>possibility</a:t>
            </a:r>
            <a:endParaRPr lang="en-US" altLang="en-US" sz="2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124200" y="4953000"/>
            <a:ext cx="1701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b="1" dirty="0">
                <a:solidFill>
                  <a:srgbClr val="0000FF"/>
                </a:solidFill>
                <a:latin typeface="Calibri" pitchFamily="34" charset="0"/>
              </a:rPr>
              <a:t>ability</a:t>
            </a:r>
          </a:p>
        </p:txBody>
      </p:sp>
      <p:pic>
        <p:nvPicPr>
          <p:cNvPr id="11" name="30 Track 3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53400" y="533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04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EMP\Desktop\New Folder\materials\ways of communi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763000" cy="510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0" y="457200"/>
            <a:ext cx="7095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Ways of communication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20" name="Picture 4" descr="53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1" name="Picture 5" descr="0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533400"/>
            <a:ext cx="1295400" cy="1144588"/>
          </a:xfrm>
          <a:prstGeom prst="rect">
            <a:avLst/>
          </a:prstGeom>
          <a:noFill/>
        </p:spPr>
      </p:pic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838200" y="2514600"/>
            <a:ext cx="7543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 you for your attendance</a:t>
            </a:r>
          </a:p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Goodbye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381000"/>
            <a:ext cx="8087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10: COMMUNICATION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219200"/>
            <a:ext cx="792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Lesson 2 – A closer look 1</a:t>
            </a:r>
            <a:endParaRPr lang="en-U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Documents and Settings\TEMP\Desktop\New Folder\materials\Multimedia-and-Animation-Body-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81200"/>
            <a:ext cx="9134323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êu đề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1534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Complete the diagram with the communication examples you have learnt so far. Some can be put in more than one category. 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you add more ideas?</a:t>
            </a:r>
            <a:endParaRPr lang="vi-VN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3" name="Chỗ dành sẵn cho Nội dung 2"/>
          <p:cNvSpPr>
            <a:spLocks noGrp="1"/>
          </p:cNvSpPr>
          <p:nvPr>
            <p:ph idx="1"/>
          </p:nvPr>
        </p:nvSpPr>
        <p:spPr>
          <a:xfrm>
            <a:off x="152400" y="3352800"/>
            <a:ext cx="2514600" cy="1295400"/>
          </a:xfrm>
          <a:solidFill>
            <a:srgbClr val="FFFF00"/>
          </a:solidFill>
          <a:ln w="57150">
            <a:solidFill>
              <a:srgbClr val="0000FF"/>
            </a:solidFill>
          </a:ln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Forms of communication </a:t>
            </a:r>
            <a:endParaRPr lang="vi-VN" sz="2800" b="1" dirty="0" smtClean="0">
              <a:solidFill>
                <a:srgbClr val="FF0000"/>
              </a:solidFill>
            </a:endParaRPr>
          </a:p>
        </p:txBody>
      </p:sp>
      <p:sp>
        <p:nvSpPr>
          <p:cNvPr id="10245" name="Chỗ dành sẵn cho Nội dung 2"/>
          <p:cNvSpPr txBox="1">
            <a:spLocks/>
          </p:cNvSpPr>
          <p:nvPr/>
        </p:nvSpPr>
        <p:spPr bwMode="auto">
          <a:xfrm>
            <a:off x="3733800" y="1447800"/>
            <a:ext cx="2166937" cy="1295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1400" b="1" dirty="0" smtClean="0">
              <a:latin typeface="Candara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b="1" dirty="0" smtClean="0">
                <a:latin typeface="Candara" pitchFamily="34" charset="0"/>
              </a:rPr>
              <a:t>Verbal</a:t>
            </a:r>
            <a:r>
              <a:rPr lang="en-US" sz="2800" b="1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10246" name="Chỗ dành sẵn cho Nội dung 2"/>
          <p:cNvSpPr txBox="1">
            <a:spLocks/>
          </p:cNvSpPr>
          <p:nvPr/>
        </p:nvSpPr>
        <p:spPr bwMode="auto">
          <a:xfrm>
            <a:off x="3733801" y="3276600"/>
            <a:ext cx="2209800" cy="1447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b="1" dirty="0" smtClean="0">
              <a:latin typeface="Candara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b="1" dirty="0" smtClean="0">
                <a:latin typeface="Candara" pitchFamily="34" charset="0"/>
              </a:rPr>
              <a:t>Non-verbal</a:t>
            </a:r>
            <a:r>
              <a:rPr lang="en-US" sz="3200" b="1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10247" name="Chỗ dành sẵn cho Nội dung 2"/>
          <p:cNvSpPr txBox="1">
            <a:spLocks/>
          </p:cNvSpPr>
          <p:nvPr/>
        </p:nvSpPr>
        <p:spPr bwMode="auto">
          <a:xfrm>
            <a:off x="3810000" y="5105400"/>
            <a:ext cx="2133600" cy="137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12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b="1" dirty="0" smtClean="0">
                <a:latin typeface="Calibri" pitchFamily="34" charset="0"/>
              </a:rPr>
              <a:t>Multimedia</a:t>
            </a:r>
            <a:endParaRPr lang="en-US" sz="2800" b="1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vi-VN" sz="2400" b="1" dirty="0">
              <a:solidFill>
                <a:srgbClr val="FF0000"/>
              </a:solidFill>
            </a:endParaRPr>
          </a:p>
        </p:txBody>
      </p:sp>
      <p:cxnSp>
        <p:nvCxnSpPr>
          <p:cNvPr id="12" name="Đường kết nối Thẳng 11"/>
          <p:cNvCxnSpPr/>
          <p:nvPr/>
        </p:nvCxnSpPr>
        <p:spPr>
          <a:xfrm>
            <a:off x="3124200" y="2057400"/>
            <a:ext cx="0" cy="37338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Thẳng 13"/>
          <p:cNvCxnSpPr/>
          <p:nvPr/>
        </p:nvCxnSpPr>
        <p:spPr>
          <a:xfrm>
            <a:off x="3124200" y="2057400"/>
            <a:ext cx="609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kết nối Thẳng 15"/>
          <p:cNvCxnSpPr>
            <a:stCxn id="10243" idx="3"/>
            <a:endCxn id="10246" idx="1"/>
          </p:cNvCxnSpPr>
          <p:nvPr/>
        </p:nvCxnSpPr>
        <p:spPr>
          <a:xfrm>
            <a:off x="2667000" y="4000500"/>
            <a:ext cx="106680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Thẳng 17"/>
          <p:cNvCxnSpPr>
            <a:endCxn id="10247" idx="1"/>
          </p:cNvCxnSpPr>
          <p:nvPr/>
        </p:nvCxnSpPr>
        <p:spPr>
          <a:xfrm>
            <a:off x="3124200" y="5791200"/>
            <a:ext cx="685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Documents and Settings\TEMP\Desktop\New Folder\materials\crowd-clipart-mass-communication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7875587" cy="404018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9600" y="381000"/>
            <a:ext cx="8087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10: COMMUNICATION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219200"/>
            <a:ext cx="792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Lesson 2 – A closer look 1</a:t>
            </a:r>
            <a:endParaRPr lang="en-U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TEMP\Desktop\New Folder\materials\multi media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543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TEMP\Desktop\New Folder\materials\cod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867400" cy="647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209800" y="0"/>
            <a:ext cx="48768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TEMP\Desktop\New Folder\materials\landline pho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485888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457200"/>
            <a:ext cx="723900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 descr="C:\Documents and Settings\TEMP\Desktop\New Folder\materials\Non+verbal+communi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990600"/>
            <a:ext cx="3809999" cy="5562600"/>
          </a:xfrm>
        </p:spPr>
      </p:pic>
      <p:sp>
        <p:nvSpPr>
          <p:cNvPr id="5" name="Rectangle 4"/>
          <p:cNvSpPr/>
          <p:nvPr/>
        </p:nvSpPr>
        <p:spPr>
          <a:xfrm>
            <a:off x="457200" y="152400"/>
            <a:ext cx="8077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Other w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ays of communication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/>
              <a:t>a. ____ communicating </a:t>
            </a:r>
          </a:p>
          <a:p>
            <a:pPr marL="457200" indent="-457200"/>
            <a:r>
              <a:rPr lang="en-US" sz="2400" b="1" dirty="0" smtClean="0"/>
              <a:t>non-verbally with animals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981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b. ____ leaving a note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514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c. ____ using codes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124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d. ____ using signs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733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e. ____ using body language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343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f. ____ sending flowers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953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g. ____ painting a picture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5562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h. ____ using music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1066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5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981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3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2514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6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3124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3733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8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343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7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4953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4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556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1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400" y="2057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1.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2057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2.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3352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3.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400" y="3352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4.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4724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6.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4724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5.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400" y="6172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7.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9400" y="6172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8.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04800" y="9906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4800" y="990600"/>
            <a:ext cx="0" cy="541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19600" y="990600"/>
            <a:ext cx="0" cy="541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4800" y="64008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521</Words>
  <Application>Microsoft Office PowerPoint</Application>
  <PresentationFormat>On-screen Show (4:3)</PresentationFormat>
  <Paragraphs>127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Complete the diagram with the communication examples you have learnt so far. Some can be put in more than one category. Can you add more ideas?</vt:lpstr>
      <vt:lpstr>PowerPoint Presentation</vt:lpstr>
      <vt:lpstr>PowerPoint Presentation</vt:lpstr>
      <vt:lpstr>5. Mark the stress for the following words then listen and repeat.</vt:lpstr>
      <vt:lpstr>6. Fill the gaps with the words in 5 and practise saying the sentences .Then listen and check. </vt:lpstr>
      <vt:lpstr>PowerPoint Presentation</vt:lpstr>
      <vt:lpstr>PowerPoint Presentation</vt:lpstr>
      <vt:lpstr>3. Complete the diagram with the communication examples you have learnt so far. Some can be put in more than one category.  Can you add more ideas?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Windows User</cp:lastModifiedBy>
  <cp:revision>65</cp:revision>
  <dcterms:created xsi:type="dcterms:W3CDTF">2019-03-10T01:01:37Z</dcterms:created>
  <dcterms:modified xsi:type="dcterms:W3CDTF">2019-05-15T15:50:05Z</dcterms:modified>
</cp:coreProperties>
</file>